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13.11.2022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13.11.2022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13.11.2022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13.11.2022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13.11.2022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13.11.2022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0"/>
            <a:ext cx="5577796" cy="6879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175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7703"/>
            <a:ext cx="8496944" cy="596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7039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5" y="15846"/>
            <a:ext cx="590550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084168" y="332656"/>
            <a:ext cx="2736304" cy="1754326"/>
          </a:xfrm>
          <a:prstGeom prst="rect">
            <a:avLst/>
          </a:prstGeom>
        </p:spPr>
        <p:txBody>
          <a:bodyPr wrap="square">
            <a:spAutoFit/>
          </a:bodyPr>
          <a:lstStyle/>
          <a:p>
            <a:r>
              <a:rPr lang="de-DE" sz="5400" dirty="0">
                <a:solidFill>
                  <a:srgbClr val="333333"/>
                </a:solidFill>
                <a:latin typeface="Times New Roman" panose="02020603050405020304" pitchFamily="18" charset="0"/>
                <a:cs typeface="Times New Roman" panose="02020603050405020304" pitchFamily="18" charset="0"/>
              </a:rPr>
              <a:t>Astrid Lindgren</a:t>
            </a:r>
            <a:endParaRPr lang="de-DE" sz="5400" b="0" i="0" dirty="0">
              <a:solidFill>
                <a:srgbClr val="333333"/>
              </a:solidFill>
              <a:effectLst/>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0" y="3501008"/>
            <a:ext cx="8930240" cy="3477875"/>
          </a:xfrm>
          <a:prstGeom prst="rect">
            <a:avLst/>
          </a:prstGeom>
        </p:spPr>
        <p:txBody>
          <a:bodyPr wrap="square">
            <a:spAutoFit/>
          </a:bodyPr>
          <a:lstStyle/>
          <a:p>
            <a:pPr algn="just"/>
            <a:r>
              <a:rPr lang="en-US" sz="2000" dirty="0">
                <a:solidFill>
                  <a:srgbClr val="333333"/>
                </a:solidFill>
                <a:latin typeface="Times New Roman" panose="02020603050405020304" pitchFamily="18" charset="0"/>
                <a:cs typeface="Times New Roman" panose="02020603050405020304" pitchFamily="18" charset="0"/>
              </a:rPr>
              <a:t>Astrid Lindgren is a Swedish born author. She was born as Astrid Anna Emilia Ericsson on 1907 in </a:t>
            </a:r>
            <a:r>
              <a:rPr lang="en-US" sz="2000" dirty="0" err="1">
                <a:solidFill>
                  <a:srgbClr val="333333"/>
                </a:solidFill>
                <a:latin typeface="Times New Roman" panose="02020603050405020304" pitchFamily="18" charset="0"/>
                <a:cs typeface="Times New Roman" panose="02020603050405020304" pitchFamily="18" charset="0"/>
              </a:rPr>
              <a:t>Vimmerby</a:t>
            </a:r>
            <a:r>
              <a:rPr lang="en-US" sz="2000" dirty="0">
                <a:solidFill>
                  <a:srgbClr val="333333"/>
                </a:solidFill>
                <a:latin typeface="Times New Roman" panose="02020603050405020304" pitchFamily="18" charset="0"/>
                <a:cs typeface="Times New Roman" panose="02020603050405020304" pitchFamily="18" charset="0"/>
              </a:rPr>
              <a:t> in the province of </a:t>
            </a:r>
            <a:r>
              <a:rPr lang="en-US" sz="2000" dirty="0" err="1">
                <a:solidFill>
                  <a:srgbClr val="333333"/>
                </a:solidFill>
                <a:latin typeface="Times New Roman" panose="02020603050405020304" pitchFamily="18" charset="0"/>
                <a:cs typeface="Times New Roman" panose="02020603050405020304" pitchFamily="18" charset="0"/>
              </a:rPr>
              <a:t>Smaland</a:t>
            </a:r>
            <a:r>
              <a:rPr lang="en-US" sz="2000" dirty="0">
                <a:solidFill>
                  <a:srgbClr val="333333"/>
                </a:solidFill>
                <a:latin typeface="Times New Roman" panose="02020603050405020304" pitchFamily="18" charset="0"/>
                <a:cs typeface="Times New Roman" panose="02020603050405020304" pitchFamily="18" charset="0"/>
              </a:rPr>
              <a:t>, in Southern Sweden where she grew up on a farm. Her early childhood was spent with cows and discovering hidden forest paths. Astrid was born to liberal parents, the second of four children of Samuel August, a tenant farmer, and Hanna </a:t>
            </a:r>
            <a:r>
              <a:rPr lang="en-US" sz="2000" dirty="0" err="1">
                <a:solidFill>
                  <a:srgbClr val="333333"/>
                </a:solidFill>
                <a:latin typeface="Times New Roman" panose="02020603050405020304" pitchFamily="18" charset="0"/>
                <a:cs typeface="Times New Roman" panose="02020603050405020304" pitchFamily="18" charset="0"/>
              </a:rPr>
              <a:t>Jonsson</a:t>
            </a:r>
            <a:r>
              <a:rPr lang="en-US" sz="2000" dirty="0">
                <a:solidFill>
                  <a:srgbClr val="333333"/>
                </a:solidFill>
                <a:latin typeface="Times New Roman" panose="02020603050405020304" pitchFamily="18" charset="0"/>
                <a:cs typeface="Times New Roman" panose="02020603050405020304" pitchFamily="18" charset="0"/>
              </a:rPr>
              <a:t> Ericsson. During their childhood years, they were nurtured into storytelling; and were taught how to use their imagination and creativity in the world of Literature. Her childhood years were full of love and laughter, which came from her parents. The laughter extended more in the games that Astrid played with her three siblings, Gunnar, </a:t>
            </a:r>
            <a:r>
              <a:rPr lang="en-US" sz="2000" dirty="0" err="1">
                <a:solidFill>
                  <a:srgbClr val="333333"/>
                </a:solidFill>
                <a:latin typeface="Times New Roman" panose="02020603050405020304" pitchFamily="18" charset="0"/>
                <a:cs typeface="Times New Roman" panose="02020603050405020304" pitchFamily="18" charset="0"/>
              </a:rPr>
              <a:t>Stina</a:t>
            </a:r>
            <a:r>
              <a:rPr lang="en-US" sz="2000" dirty="0">
                <a:solidFill>
                  <a:srgbClr val="333333"/>
                </a:solidFill>
                <a:latin typeface="Times New Roman" panose="02020603050405020304" pitchFamily="18" charset="0"/>
                <a:cs typeface="Times New Roman" panose="02020603050405020304" pitchFamily="18" charset="0"/>
              </a:rPr>
              <a:t> and </a:t>
            </a:r>
            <a:r>
              <a:rPr lang="en-US" sz="2000" dirty="0" err="1">
                <a:solidFill>
                  <a:srgbClr val="333333"/>
                </a:solidFill>
                <a:latin typeface="Times New Roman" panose="02020603050405020304" pitchFamily="18" charset="0"/>
                <a:cs typeface="Times New Roman" panose="02020603050405020304" pitchFamily="18" charset="0"/>
              </a:rPr>
              <a:t>Ingegerd</a:t>
            </a:r>
            <a:r>
              <a:rPr lang="en-US" sz="2000" dirty="0">
                <a:solidFill>
                  <a:srgbClr val="333333"/>
                </a:solidFill>
                <a:latin typeface="Times New Roman" panose="02020603050405020304" pitchFamily="18" charset="0"/>
                <a:cs typeface="Times New Roman" panose="02020603050405020304" pitchFamily="18" charset="0"/>
              </a:rPr>
              <a:t>. Many of the settings and characters in Astrid’s books can be traced back to her own childhood.</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451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197346"/>
            <a:ext cx="8352928" cy="5632311"/>
          </a:xfrm>
          <a:prstGeom prst="rect">
            <a:avLst/>
          </a:prstGeom>
        </p:spPr>
        <p:txBody>
          <a:bodyPr wrap="square">
            <a:spAutoFit/>
          </a:bodyPr>
          <a:lstStyle/>
          <a:p>
            <a:pPr algn="just"/>
            <a:r>
              <a:rPr lang="en-US" sz="2400" dirty="0">
                <a:solidFill>
                  <a:srgbClr val="333333"/>
                </a:solidFill>
                <a:latin typeface="Times New Roman" panose="02020603050405020304" pitchFamily="18" charset="0"/>
                <a:cs typeface="Times New Roman" panose="02020603050405020304" pitchFamily="18" charset="0"/>
              </a:rPr>
              <a:t>As an author, she had a certain impact on the world of children’s literature. Her books on children are loved all around the globe.  </a:t>
            </a:r>
            <a:r>
              <a:rPr lang="en-US" sz="2400" i="1" dirty="0" err="1">
                <a:solidFill>
                  <a:srgbClr val="333333"/>
                </a:solidFill>
                <a:latin typeface="Times New Roman" panose="02020603050405020304" pitchFamily="18" charset="0"/>
                <a:cs typeface="Times New Roman" panose="02020603050405020304" pitchFamily="18" charset="0"/>
              </a:rPr>
              <a:t>Pippi</a:t>
            </a:r>
            <a:r>
              <a:rPr lang="en-US" sz="2400" i="1" dirty="0">
                <a:solidFill>
                  <a:srgbClr val="333333"/>
                </a:solidFill>
                <a:latin typeface="Times New Roman" panose="02020603050405020304" pitchFamily="18" charset="0"/>
                <a:cs typeface="Times New Roman" panose="02020603050405020304" pitchFamily="18" charset="0"/>
              </a:rPr>
              <a:t> </a:t>
            </a:r>
            <a:r>
              <a:rPr lang="en-US" sz="2400" i="1" dirty="0" err="1">
                <a:solidFill>
                  <a:srgbClr val="333333"/>
                </a:solidFill>
                <a:latin typeface="Times New Roman" panose="02020603050405020304" pitchFamily="18" charset="0"/>
                <a:cs typeface="Times New Roman" panose="02020603050405020304" pitchFamily="18" charset="0"/>
              </a:rPr>
              <a:t>Longstocking</a:t>
            </a:r>
            <a:r>
              <a:rPr lang="en-US" sz="2400" dirty="0">
                <a:solidFill>
                  <a:srgbClr val="333333"/>
                </a:solidFill>
                <a:latin typeface="Times New Roman" panose="02020603050405020304" pitchFamily="18" charset="0"/>
                <a:cs typeface="Times New Roman" panose="02020603050405020304" pitchFamily="18" charset="0"/>
              </a:rPr>
              <a:t>, one of the most loved books, has been translated into 60 languages. It has sold over five million copies in the United States alone. This character was created after the birth of her daughter, Karin. A number of people objected to this character as she was portrayed to be dangerous. Her debut in writing was made at a time when women were mostly involved with domestic work or engaged in stuff like embroidery. Astrid disregarded the barriers that came her way and went straight to strike for what she believed in. </a:t>
            </a:r>
            <a:r>
              <a:rPr lang="en-US" sz="2400" dirty="0" err="1">
                <a:solidFill>
                  <a:srgbClr val="333333"/>
                </a:solidFill>
                <a:latin typeface="Times New Roman" panose="02020603050405020304" pitchFamily="18" charset="0"/>
                <a:cs typeface="Times New Roman" panose="02020603050405020304" pitchFamily="18" charset="0"/>
              </a:rPr>
              <a:t>Pippi</a:t>
            </a:r>
            <a:r>
              <a:rPr lang="en-US" sz="2400" dirty="0">
                <a:solidFill>
                  <a:srgbClr val="333333"/>
                </a:solidFill>
                <a:latin typeface="Times New Roman" panose="02020603050405020304" pitchFamily="18" charset="0"/>
                <a:cs typeface="Times New Roman" panose="02020603050405020304" pitchFamily="18" charset="0"/>
              </a:rPr>
              <a:t> jumped right into the world of boys and grown-ups without any permission. She was bold and gave her opinion on anything to anyone. </a:t>
            </a:r>
            <a:r>
              <a:rPr lang="en-US" sz="2400" dirty="0" err="1">
                <a:solidFill>
                  <a:srgbClr val="333333"/>
                </a:solidFill>
                <a:latin typeface="Times New Roman" panose="02020603050405020304" pitchFamily="18" charset="0"/>
                <a:cs typeface="Times New Roman" panose="02020603050405020304" pitchFamily="18" charset="0"/>
              </a:rPr>
              <a:t>Pippi</a:t>
            </a:r>
            <a:r>
              <a:rPr lang="en-US" sz="2400" dirty="0">
                <a:solidFill>
                  <a:srgbClr val="333333"/>
                </a:solidFill>
                <a:latin typeface="Times New Roman" panose="02020603050405020304" pitchFamily="18" charset="0"/>
                <a:cs typeface="Times New Roman" panose="02020603050405020304" pitchFamily="18" charset="0"/>
              </a:rPr>
              <a:t> would never just sit and wait for her prince charming to come riding on his white stallion. She had her own horse.</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457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56984" cy="1938992"/>
          </a:xfrm>
          <a:prstGeom prst="rect">
            <a:avLst/>
          </a:prstGeom>
        </p:spPr>
        <p:txBody>
          <a:bodyPr wrap="square">
            <a:spAutoFit/>
          </a:bodyPr>
          <a:lstStyle/>
          <a:p>
            <a:pPr algn="just"/>
            <a:r>
              <a:rPr lang="en-US" sz="2400" dirty="0">
                <a:solidFill>
                  <a:srgbClr val="333333"/>
                </a:solidFill>
                <a:latin typeface="Times New Roman" panose="02020603050405020304" pitchFamily="18" charset="0"/>
                <a:cs typeface="Times New Roman" panose="02020603050405020304" pitchFamily="18" charset="0"/>
              </a:rPr>
              <a:t>Lindgren has also challenged conservative codes of children’s literature in later works. Her novel </a:t>
            </a:r>
            <a:r>
              <a:rPr lang="en-US" sz="2400" i="1" dirty="0">
                <a:solidFill>
                  <a:srgbClr val="333333"/>
                </a:solidFill>
                <a:latin typeface="Times New Roman" panose="02020603050405020304" pitchFamily="18" charset="0"/>
                <a:cs typeface="Times New Roman" panose="02020603050405020304" pitchFamily="18" charset="0"/>
              </a:rPr>
              <a:t>The Brothers Lionheart</a:t>
            </a:r>
            <a:r>
              <a:rPr lang="en-US" sz="2400" dirty="0">
                <a:solidFill>
                  <a:srgbClr val="333333"/>
                </a:solidFill>
                <a:latin typeface="Times New Roman" panose="02020603050405020304" pitchFamily="18" charset="0"/>
                <a:cs typeface="Times New Roman" panose="02020603050405020304" pitchFamily="18" charset="0"/>
              </a:rPr>
              <a:t> brought up the taboo of the death and the doctrine of reincarnation. </a:t>
            </a:r>
            <a:r>
              <a:rPr lang="en-US" sz="2400" i="1" dirty="0">
                <a:solidFill>
                  <a:srgbClr val="333333"/>
                </a:solidFill>
                <a:latin typeface="Times New Roman" panose="02020603050405020304" pitchFamily="18" charset="0"/>
                <a:cs typeface="Times New Roman" panose="02020603050405020304" pitchFamily="18" charset="0"/>
              </a:rPr>
              <a:t>Mio, min Mio</a:t>
            </a:r>
            <a:r>
              <a:rPr lang="en-US" sz="2400" dirty="0">
                <a:solidFill>
                  <a:srgbClr val="333333"/>
                </a:solidFill>
                <a:latin typeface="Times New Roman" panose="02020603050405020304" pitchFamily="18" charset="0"/>
                <a:cs typeface="Times New Roman" panose="02020603050405020304" pitchFamily="18" charset="0"/>
              </a:rPr>
              <a:t>, a classical story dealt with good and evil, which has sources from the Bible, folk tales, and lyric poetry.</a:t>
            </a:r>
            <a:endParaRPr lang="ru-RU" sz="2400"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159711"/>
            <a:ext cx="2736304" cy="4209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2127632"/>
            <a:ext cx="4852392" cy="227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653136"/>
            <a:ext cx="5256583" cy="1863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5793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16632"/>
            <a:ext cx="8568952" cy="3416320"/>
          </a:xfrm>
          <a:prstGeom prst="rect">
            <a:avLst/>
          </a:prstGeom>
        </p:spPr>
        <p:txBody>
          <a:bodyPr wrap="square">
            <a:spAutoFit/>
          </a:bodyPr>
          <a:lstStyle/>
          <a:p>
            <a:pPr algn="just"/>
            <a:r>
              <a:rPr lang="en-US" sz="2400" dirty="0">
                <a:solidFill>
                  <a:srgbClr val="333333"/>
                </a:solidFill>
                <a:latin typeface="Times New Roman" panose="02020603050405020304" pitchFamily="18" charset="0"/>
                <a:cs typeface="Times New Roman" panose="02020603050405020304" pitchFamily="18" charset="0"/>
              </a:rPr>
              <a:t>Lindgren had considerable public influence, however, she used it scarcely. Her constant concern with animal welfare was active in passing a new law in 1988 controlling factory farming, which put Sweden among the most developed countries on this issue. Lindgren’s humor and love for humanity was legendary. She represented the Swedish spirit for the rest of the world. She speaks out on behalf of living life against violence. Her books have put across loving relationships, liberation and fondness for nature. She passed away at the age of 94, after a very productive and artistic life.</a:t>
            </a:r>
            <a:endParaRPr lang="ru-RU" sz="2400" dirty="0">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532952"/>
            <a:ext cx="3974449" cy="3312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7251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3240360"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6136" y="88261"/>
            <a:ext cx="3204368" cy="391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4032417"/>
            <a:ext cx="5164490" cy="271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5274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4242" y="3356992"/>
            <a:ext cx="4176464" cy="3132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10" y="291666"/>
            <a:ext cx="4489967" cy="292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057" y="181891"/>
            <a:ext cx="4622010" cy="303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7441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19" y="260648"/>
            <a:ext cx="4512501"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4020" y="3645024"/>
            <a:ext cx="4011531" cy="3029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3250" y="3741642"/>
            <a:ext cx="4349037" cy="2944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113" y="260648"/>
            <a:ext cx="3826437" cy="3320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2386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2494"/>
            <a:ext cx="7848871" cy="5879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3532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308</Words>
  <Application>Microsoft Office PowerPoint</Application>
  <PresentationFormat>Экран (4:3)</PresentationFormat>
  <Paragraphs>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Владимир Ляшенко</dc:creator>
  <cp:lastModifiedBy>liashenkovn</cp:lastModifiedBy>
  <cp:revision>3</cp:revision>
  <dcterms:created xsi:type="dcterms:W3CDTF">2022-11-13T16:52:21Z</dcterms:created>
  <dcterms:modified xsi:type="dcterms:W3CDTF">2022-11-13T17:13:56Z</dcterms:modified>
</cp:coreProperties>
</file>