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8" r:id="rId12"/>
    <p:sldId id="270" r:id="rId13"/>
    <p:sldId id="273" r:id="rId14"/>
    <p:sldId id="271" r:id="rId15"/>
    <p:sldId id="272" r:id="rId16"/>
    <p:sldId id="265" r:id="rId17"/>
    <p:sldId id="264" r:id="rId18"/>
    <p:sldId id="274" r:id="rId19"/>
    <p:sldId id="276" r:id="rId20"/>
    <p:sldId id="277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40" d="100"/>
          <a:sy n="140" d="100"/>
        </p:scale>
        <p:origin x="77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78229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425a2341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425a2341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425a2341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425a2341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425a2341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425a2341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425a2341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425a2341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425a2341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425a2341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425a2341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425a2341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425a2341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425a2341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425a2341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425a2341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425a23417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425a23417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19.jp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25.jpeg" Type="http://schemas.openxmlformats.org/officeDocument/2006/relationships/image"/><Relationship Id="rId4" Target="../media/image24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g"/></Relationships>
</file>

<file path=ppt/slides/_rels/slide17.xml.rels><?xml version="1.0" encoding="UTF-8" standalone="yes" ?><Relationships xmlns="http://schemas.openxmlformats.org/package/2006/relationships"><Relationship Id="rId3" Target="../media/image33.jp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3.xml" Type="http://schemas.openxmlformats.org/officeDocument/2006/relationships/slideLayout"/><Relationship Id="rId4" Target="../media/image34.jpe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3.xml" Type="http://schemas.openxmlformats.org/officeDocument/2006/relationships/slideLayout"/><Relationship Id="rId4" Target="../media/image7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3.xml" Type="http://schemas.openxmlformats.org/officeDocument/2006/relationships/slideLayout"/><Relationship Id="rId4" Target="../media/image9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3.xml" Type="http://schemas.openxmlformats.org/officeDocument/2006/relationships/slideLayout"/><Relationship Id="rId4" Target="../media/image11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3.jp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3.xml" Type="http://schemas.openxmlformats.org/officeDocument/2006/relationships/slideLayout"/><Relationship Id="rId4" Target="../media/image14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15.pn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3.xml" Type="http://schemas.openxmlformats.org/officeDocument/2006/relationships/slideLayout"/><Relationship Id="rId5" Target="../media/image17.jpeg" Type="http://schemas.openxmlformats.org/officeDocument/2006/relationships/image"/><Relationship Id="rId4" Target="../media/image16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4891" y="163773"/>
            <a:ext cx="7954218" cy="3295934"/>
          </a:xfrm>
        </p:spPr>
        <p:txBody>
          <a:bodyPr>
            <a:noAutofit/>
          </a:bodyPr>
          <a:lstStyle/>
          <a:p>
            <a:r>
              <a:rPr lang="ru-RU" sz="1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номинации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«Лучшая презентация»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(история и биография)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«Космические дали Маленченко Юрия Ивановича»</a:t>
            </a:r>
            <a:b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коллектива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«Альтаир» </a:t>
            </a:r>
            <a:b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Руководители: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Воронова С.В. и Львова Л.Н.</a:t>
            </a:r>
            <a:b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образовательного учреждения: </a:t>
            </a:r>
            <a:b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«Стахановский педагогический </a:t>
            </a:r>
            <a:b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ЛГПУ»</a:t>
            </a:r>
            <a:b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2BE068-00F1-0A78-A25B-B7F69DAD1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63" y="2743200"/>
            <a:ext cx="2495856" cy="2291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4EB927-1435-B331-0FCF-F0A2A6B0B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320" y="257175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6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27028" y="2477599"/>
            <a:ext cx="4830022" cy="2155815"/>
          </a:xfrm>
        </p:spPr>
        <p:txBody>
          <a:bodyPr>
            <a:noAutofit/>
          </a:bodyPr>
          <a:lstStyle/>
          <a:p>
            <a:pPr algn="just"/>
            <a:br>
              <a:rPr dirty="0" lang="ru-RU" sz="20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</a:br>
            <a:br>
              <a:rPr dirty="0" lang="ru-RU" sz="20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</a:br>
            <a:r>
              <a:rPr dirty="0" lang="ru-RU" sz="20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	В августе 1998 года назначен в экипаж шаттла STS-96. </a:t>
            </a:r>
            <a:br>
              <a:rPr dirty="0" lang="ru-RU" sz="20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</a:br>
            <a:r>
              <a:rPr dirty="0" lang="ru-RU" sz="20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С октября 1998 по сентябрь 2000 года прошёл подготовку к космическому полёту на шаттле в Космическом центре имени Джонсона (НАСА).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A68928-5798-6A4D-E489-7E73A035B1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6" l="39" r="159" t="-458"/>
          <a:stretch/>
        </p:blipFill>
        <p:spPr>
          <a:xfrm>
            <a:off x="6141493" y="278337"/>
            <a:ext cx="2624489" cy="201779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pic>
        <p:nvPicPr>
          <p:cNvPr id="4" name="Google Shape;85;p18">
            <a:extLst>
              <a:ext uri="{FF2B5EF4-FFF2-40B4-BE49-F238E27FC236}">
                <a16:creationId xmlns:a16="http://schemas.microsoft.com/office/drawing/2014/main" id="{3E3ECF05-0CCE-DC33-59F3-46A6D63D6BA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28" y="2571750"/>
            <a:ext cx="3454074" cy="2246768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FB1106-80D7-E4A6-E960-EC82FB017F69}"/>
              </a:ext>
            </a:extLst>
          </p:cNvPr>
          <p:cNvSpPr txBox="1"/>
          <p:nvPr/>
        </p:nvSpPr>
        <p:spPr>
          <a:xfrm>
            <a:off x="702860" y="114564"/>
            <a:ext cx="511791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dirty="0" lang="ru-RU" sz="20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	С августа по декабрь 1996 года являлся координатором Центра подготовки космонавтов в НАСА.  </a:t>
            </a:r>
            <a:br>
              <a:rPr dirty="0" lang="ru-RU" sz="20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</a:br>
            <a:r>
              <a:rPr dirty="0" lang="ru-RU" sz="20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В 1997—1998 годах проходил подготовку к полёту на Международной космической станции (МКС) в составе группы космонавтов. </a:t>
            </a:r>
            <a:endParaRPr dirty="0" lang="ru-RU" sz="2000"/>
          </a:p>
        </p:txBody>
      </p:sp>
    </p:spTree>
    <p:extLst>
      <p:ext uri="{BB962C8B-B14F-4D97-AF65-F5344CB8AC3E}">
        <p14:creationId xmlns:p14="http://schemas.microsoft.com/office/powerpoint/2010/main" val="38166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300" spd="slow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8143" y="3146663"/>
            <a:ext cx="8447963" cy="1854390"/>
          </a:xfrm>
        </p:spPr>
        <p:txBody>
          <a:bodyPr>
            <a:noAutofit/>
          </a:bodyPr>
          <a:lstStyle/>
          <a:p>
            <a:pPr algn="l"/>
            <a:br>
              <a:rPr dirty="0" lang="ru-RU" sz="2800">
                <a:latin charset="0" pitchFamily="18" typeface="Times New Roman"/>
                <a:cs charset="0" pitchFamily="18" typeface="Times New Roman"/>
              </a:rPr>
            </a:br>
            <a:br>
              <a:rPr dirty="0" lang="ru-RU" sz="2800">
                <a:latin charset="0" pitchFamily="18" typeface="Times New Roman"/>
                <a:cs charset="0" pitchFamily="18" typeface="Times New Roman"/>
              </a:rPr>
            </a:br>
            <a:br>
              <a:rPr dirty="0" lang="ru-RU" sz="2800">
                <a:latin charset="0" pitchFamily="18" typeface="Times New Roman"/>
                <a:cs charset="0" pitchFamily="18" typeface="Times New Roman"/>
              </a:rPr>
            </a:br>
            <a:br>
              <a:rPr dirty="0" lang="ru-RU" sz="2000">
                <a:latin charset="0" pitchFamily="18" typeface="Times New Roman"/>
                <a:cs charset="0" pitchFamily="18" typeface="Times New Roman"/>
              </a:rPr>
            </a:br>
            <a:r>
              <a:rPr dirty="0" lang="ru-RU" sz="2000">
                <a:latin charset="0" pitchFamily="18" typeface="Times New Roman"/>
                <a:cs charset="0" pitchFamily="18" typeface="Times New Roman"/>
              </a:rPr>
              <a:t>	С 24 апреля по 28 октября 2003 года совершил свой третий полёт в качестве командира экипажа 7-й основной экспедиции МКС и корабля «Союз ТМА-2», вместе с Эдвардом Лу. </a:t>
            </a:r>
            <a:br>
              <a:rPr dirty="0" lang="ru-RU" sz="2000">
                <a:latin charset="0" pitchFamily="18" typeface="Times New Roman"/>
                <a:cs charset="0" pitchFamily="18" typeface="Times New Roman"/>
              </a:rPr>
            </a:br>
            <a:r>
              <a:rPr dirty="0" lang="ru-RU" sz="2000">
                <a:latin charset="0" pitchFamily="18" typeface="Times New Roman"/>
                <a:cs charset="0" pitchFamily="18" typeface="Times New Roman"/>
              </a:rPr>
              <a:t>Продолжительность полёта — 184 суток 22 часа 46 минут 28 секунд.</a:t>
            </a:r>
            <a:br>
              <a:rPr dirty="0" lang="ru-RU" sz="2000">
                <a:latin charset="0" pitchFamily="18" typeface="Times New Roman"/>
                <a:cs charset="0" pitchFamily="18" typeface="Times New Roman"/>
              </a:rPr>
            </a:br>
            <a:endParaRPr dirty="0" lang="ru-RU" sz="2000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14F959-6EE3-087D-128E-883A567369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" r="15"/>
          <a:stretch/>
        </p:blipFill>
        <p:spPr>
          <a:xfrm>
            <a:off x="1636070" y="1027325"/>
            <a:ext cx="1902650" cy="21699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8890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06291F-C519-92F5-1F46-09F9917BEA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" l="1" t="71"/>
          <a:stretch/>
        </p:blipFill>
        <p:spPr>
          <a:xfrm>
            <a:off x="4237630" y="1027325"/>
            <a:ext cx="3489201" cy="21699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8890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3A416-EC98-78AA-EA6C-88556420B59F}"/>
              </a:ext>
            </a:extLst>
          </p:cNvPr>
          <p:cNvSpPr txBox="1">
            <a:spLocks/>
          </p:cNvSpPr>
          <p:nvPr/>
        </p:nvSpPr>
        <p:spPr>
          <a:xfrm>
            <a:off x="341194" y="75062"/>
            <a:ext cx="8693624" cy="85981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rIns="91425" spcFirstLastPara="1" tIns="91425" wrap="square">
            <a:noAutofit/>
          </a:bodyPr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cap="none" i="0" strike="noStrike" sz="5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cap="none" i="0" strike="noStrike" sz="5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cap="none" i="0" strike="noStrike" sz="5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cap="none" i="0" strike="noStrike" sz="5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cap="none" i="0" strike="noStrike" sz="5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cap="none" i="0" strike="noStrike" sz="5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cap="none" i="0" strike="noStrike" sz="5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cap="none" i="0" strike="noStrike" sz="5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cap="none" i="0" strike="noStrike" sz="5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dirty="0" lang="ru-RU" sz="2000">
                <a:latin charset="0" pitchFamily="18" typeface="Times New Roman"/>
                <a:cs charset="0" pitchFamily="18" typeface="Times New Roman"/>
              </a:rPr>
              <a:t>	С января 2001 года проходил подготовку к космическому полёту в качестве командира основного экипажа 7-й экспедиции на МКС.</a:t>
            </a:r>
          </a:p>
        </p:txBody>
      </p:sp>
    </p:spTree>
    <p:extLst>
      <p:ext uri="{BB962C8B-B14F-4D97-AF65-F5344CB8AC3E}">
        <p14:creationId xmlns:p14="http://schemas.microsoft.com/office/powerpoint/2010/main" val="52881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300" spd="slow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5017" y="232012"/>
            <a:ext cx="6290500" cy="2664396"/>
          </a:xfrm>
        </p:spPr>
        <p:txBody>
          <a:bodyPr>
            <a:noAutofit/>
          </a:bodyPr>
          <a:lstStyle/>
          <a:p>
            <a:pPr algn="just"/>
            <a:r>
              <a:rPr dirty="0" lang="ru-RU" sz="2000">
                <a:latin charset="0" pitchFamily="18" typeface="Times New Roman"/>
                <a:cs charset="0" pitchFamily="18" typeface="Times New Roman"/>
              </a:rPr>
              <a:t>В июле 2009 года в звании полковника уволен в запас и отчислен из отряда космонавтов ЦПК имени Юрия Алексеевича Гагарина. </a:t>
            </a:r>
            <a:br>
              <a:rPr dirty="0" lang="ru-RU" sz="2000">
                <a:latin charset="0" pitchFamily="18" typeface="Times New Roman"/>
                <a:cs charset="0" pitchFamily="18" typeface="Times New Roman"/>
              </a:rPr>
            </a:br>
            <a:r>
              <a:rPr dirty="0" lang="ru-RU" sz="2000">
                <a:latin charset="0" pitchFamily="18" typeface="Times New Roman"/>
                <a:cs charset="0" pitchFamily="18" typeface="Times New Roman"/>
              </a:rPr>
              <a:t>В феврале 2010 года зачислен в гражданский отряд космонавтов ФГУ «ЦПК имени Юрия Алексеевича Гагарина» на должность инструктора- космонавта-испытателя.</a:t>
            </a:r>
            <a:br>
              <a:rPr dirty="0" lang="ru-RU" sz="2000">
                <a:latin charset="0" pitchFamily="18" typeface="Times New Roman"/>
                <a:cs charset="0" pitchFamily="18" typeface="Times New Roman"/>
              </a:rPr>
            </a:br>
            <a:br>
              <a:rPr dirty="0" lang="ru-RU" sz="2000"/>
            </a:br>
            <a:endParaRPr dirty="0" lang="ru-RU" sz="2000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70B268-0AEE-DF13-70F1-C63586D997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" r="54" t="26"/>
          <a:stretch/>
        </p:blipFill>
        <p:spPr>
          <a:xfrm>
            <a:off x="369173" y="2242592"/>
            <a:ext cx="2814830" cy="185004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Партнёры - ЛАРС" id="2050" name="Picture 2">
            <a:extLst>
              <a:ext uri="{FF2B5EF4-FFF2-40B4-BE49-F238E27FC236}">
                <a16:creationId xmlns:a16="http://schemas.microsoft.com/office/drawing/2014/main" id="{F6EE0772-E6CE-19D2-AE4F-442A650B241A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910" y="232012"/>
            <a:ext cx="1929452" cy="19294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5C7C00C-8E2E-1A95-1E62-FE64CA088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561" y="2669002"/>
            <a:ext cx="3288974" cy="18500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B8FE88-4D9A-9095-58C8-FE3A93C17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30" y="3541182"/>
            <a:ext cx="2755332" cy="154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8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300" spd="slow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10" y="0"/>
            <a:ext cx="7948600" cy="2183641"/>
          </a:xfrm>
        </p:spPr>
        <p:txBody>
          <a:bodyPr>
            <a:normAutofit fontScale="90000"/>
          </a:bodyPr>
          <a:lstStyle/>
          <a:p>
            <a:pPr algn="just"/>
            <a:r>
              <a:rPr dirty="0" lang="ru-RU" sz="2200">
                <a:latin charset="0" pitchFamily="18" typeface="Times New Roman"/>
                <a:cs charset="0" pitchFamily="18" typeface="Times New Roman"/>
              </a:rPr>
              <a:t>	</a:t>
            </a:r>
            <a:br>
              <a:rPr dirty="0" lang="ru-RU" sz="2200">
                <a:latin charset="0" pitchFamily="18" typeface="Times New Roman"/>
                <a:cs charset="0" pitchFamily="18" typeface="Times New Roman"/>
              </a:rPr>
            </a:br>
            <a:r>
              <a:rPr dirty="0" lang="ru-RU" sz="2200">
                <a:latin charset="0" pitchFamily="18" typeface="Times New Roman"/>
                <a:cs charset="0" pitchFamily="18" typeface="Times New Roman"/>
              </a:rPr>
              <a:t>15 июля 2012 года отправился в пятый полёт в качестве бортинженера экспедиций МКС-32 и МКС-33. 	Стартовал на корабле «Союз ТМА-05М» в качестве командира корабля. 			Приземлился 19 ноября 2012 года.</a:t>
            </a:r>
            <a:br>
              <a:rPr dirty="0" lang="ru-RU" sz="4400"/>
            </a:br>
            <a:endParaRPr dirty="0"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F7D434-FC7F-B220-C6FB-A51E18D22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59" y="1513951"/>
            <a:ext cx="4235451" cy="2653735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8D51AD-FDD7-3CBD-16DA-66CB2CA2F5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/>
          <a:stretch/>
        </p:blipFill>
        <p:spPr>
          <a:xfrm>
            <a:off x="4867749" y="2317667"/>
            <a:ext cx="3852092" cy="2593822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88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300" spd="slow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377" y="0"/>
            <a:ext cx="8475260" cy="1473958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5 декабря 2015 года отправился в шестой полёт. Стартовал на корабле «Союз ТМА-19М» в качестве командира корабля. Приземлился 18 июня 2016 года. Продолжительность пребывания на орбите экипажа экспедиции МКС-46/47 составила 186 суток.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F87BBF-3A27-8170-B8C0-4B5595AC3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960" y="1377414"/>
            <a:ext cx="2552482" cy="1904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303A22-2178-406E-5A65-19A38D335F7E}"/>
              </a:ext>
            </a:extLst>
          </p:cNvPr>
          <p:cNvSpPr txBox="1"/>
          <p:nvPr/>
        </p:nvSpPr>
        <p:spPr>
          <a:xfrm>
            <a:off x="341194" y="3211332"/>
            <a:ext cx="86458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Общая продолжительность пребывания Юрия Маленченко на орбите составляет 827 суток,  он занимает второе место в списке мировых рекордсменов по суммарному пребыванию в космосе, после Геннадия Падалки (878 суток). В 6-й экспедиции продолжительность выхода в открытый космос составила 4 часа 43 минуты.</a:t>
            </a:r>
            <a:endParaRPr lang="ru-RU" sz="2000" dirty="0"/>
          </a:p>
        </p:txBody>
      </p:sp>
      <p:pic>
        <p:nvPicPr>
          <p:cNvPr id="3074" name="Picture 2" descr="Союз ТМА-19М (1920x1080) - Обои - Оружие">
            <a:extLst>
              <a:ext uri="{FF2B5EF4-FFF2-40B4-BE49-F238E27FC236}">
                <a16:creationId xmlns:a16="http://schemas.microsoft.com/office/drawing/2014/main" id="{3B888864-539A-8F0D-778F-D62F3061E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08" y="1425181"/>
            <a:ext cx="3175380" cy="1786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93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9019" y="421474"/>
            <a:ext cx="4181817" cy="3310485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сентября 2016 года 	приказом начальника ЦПК освобождён от должности инструктора-космонавта-испытателя 1-го класса и назначен начальником 1-го управления ЦПК.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202C0D-5437-A618-BBEA-7992D4F82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063" y="501655"/>
            <a:ext cx="2776769" cy="3976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811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237742" y="-1"/>
            <a:ext cx="8520600" cy="9962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4800" b="1" dirty="0">
                <a:solidFill>
                  <a:srgbClr val="0000FF"/>
                </a:solidFill>
              </a:rPr>
              <a:t>Награды</a:t>
            </a:r>
            <a:endParaRPr sz="4800" b="1" dirty="0">
              <a:solidFill>
                <a:srgbClr val="0000FF"/>
              </a:solidFill>
            </a:endParaRPr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609462" y="903309"/>
            <a:ext cx="5202805" cy="11122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Герой Российской Федерации (Указ Президента Российской Федерации № 2107 от 24 ноября 1994</a:t>
            </a:r>
            <a:r>
              <a:rPr lang="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sz="2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900" baseline="300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00"/>
              </a:spcBef>
              <a:spcAft>
                <a:spcPts val="120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777" y="1325188"/>
            <a:ext cx="3303211" cy="2426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Google Shape;111;p22">
            <a:extLst>
              <a:ext uri="{FF2B5EF4-FFF2-40B4-BE49-F238E27FC236}">
                <a16:creationId xmlns:a16="http://schemas.microsoft.com/office/drawing/2014/main" id="{3EACAE06-ACF4-9462-A07D-C9503222DDB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0524" y="1621100"/>
            <a:ext cx="1642255" cy="3013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2729632" y="189361"/>
            <a:ext cx="3684736" cy="33112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200"/>
              </a:spcAft>
              <a:buNone/>
            </a:pPr>
            <a:r>
              <a:rPr lang="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июля 2017 года получил Орден «За заслуги перед Отечеством» II степени— за мужество и высокий профессионализм, проявленные при осуществлении длительного космического полёта на Международной космической станции.   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C36E21-7669-C016-092D-EEAB2F60D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53" y="551896"/>
            <a:ext cx="2453060" cy="3679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Google Shape;112;p22">
            <a:extLst>
              <a:ext uri="{FF2B5EF4-FFF2-40B4-BE49-F238E27FC236}">
                <a16:creationId xmlns:a16="http://schemas.microsoft.com/office/drawing/2014/main" id="{7C8744A7-5075-B71B-D43F-DBC19A41244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4368" y="2456597"/>
            <a:ext cx="2453060" cy="2195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" l="40" r="111" t="509"/>
          <a:stretch/>
        </p:blipFill>
        <p:spPr>
          <a:xfrm>
            <a:off x="4688007" y="2634017"/>
            <a:ext cx="3985146" cy="2149523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7" y="337497"/>
            <a:ext cx="3972005" cy="2234253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ECE3DB-C890-25C5-FD18-B30B8D26D7A7}"/>
              </a:ext>
            </a:extLst>
          </p:cNvPr>
          <p:cNvSpPr txBox="1"/>
          <p:nvPr/>
        </p:nvSpPr>
        <p:spPr>
          <a:xfrm>
            <a:off x="208427" y="2807668"/>
            <a:ext cx="408118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dirty="0" lang="ru-RU" sz="20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 1995 году в честь полета Международного экипажа космонавтов была выпущена марка Казахстана и в 2020 году - марка Приднестровья.</a:t>
            </a:r>
            <a:endParaRPr dirty="0" lang="ru-RU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6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300" spd="slow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426" y="1"/>
            <a:ext cx="8227173" cy="2279176"/>
          </a:xfrm>
        </p:spPr>
        <p:txBody>
          <a:bodyPr>
            <a:normAutofit fontScale="92500" lnSpcReduction="10000"/>
          </a:bodyPr>
          <a:lstStyle/>
          <a:p>
            <a:pPr marL="11430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Девиз отряда космонавтов Российской Федерации - «Через тернии к звездам!»</a:t>
            </a:r>
          </a:p>
          <a:p>
            <a:pPr marL="11430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Слова сказанные Юрием Алексеевичем Гагариным: «Быть первым в космосе, вступить один на один в небывалый поединок с природой — можно ли мечтать о большем?» стали смыслом жизни Маленченко Юрия Ивановича.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A8BACA-86C4-D1DB-AC8A-B769EF3F9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183" y="2279177"/>
            <a:ext cx="4484594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993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10855" y="242920"/>
            <a:ext cx="6196769" cy="15108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Маленченко </a:t>
            </a:r>
            <a:br>
              <a:rPr lang="ru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Юрий Иванович</a:t>
            </a:r>
            <a:endParaRPr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67717" y="2084046"/>
            <a:ext cx="5478464" cy="25016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Герой Российской федерации, космонавт-испытатель Научно-исследовательского испытательного Центра подготовки космонавтов им. Ю.А. Гагарина, лётчик-космонавт Российской Федерации, полковник; 78-й космонавт России и 311-й космонавт мира</a:t>
            </a:r>
            <a:endParaRPr lang="ru-RU" sz="80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5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50" dirty="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50" dirty="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50" dirty="0">
              <a:solidFill>
                <a:srgbClr val="FFFFFF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5716AB-D942-4D6F-91DF-A49B95D40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42" y="899562"/>
            <a:ext cx="2730103" cy="3344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E594E-3CD1-0B20-24B8-E8FB9635A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95" y="1910754"/>
            <a:ext cx="8520600" cy="10341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85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241150" y="0"/>
            <a:ext cx="8520600" cy="1044054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ru" sz="4800">
                <a:solidFill>
                  <a:srgbClr val="0000FF"/>
                </a:solidFill>
                <a:latin charset="0" pitchFamily="18" typeface="Times New Roman"/>
                <a:cs charset="0" pitchFamily="18" typeface="Times New Roman"/>
              </a:rPr>
              <a:t>Вехи биографии</a:t>
            </a:r>
            <a:endParaRPr b="1" dirty="0" sz="4800">
              <a:solidFill>
                <a:srgbClr val="0000FF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idx="1" type="body"/>
          </p:nvPr>
        </p:nvSpPr>
        <p:spPr>
          <a:xfrm>
            <a:off x="683946" y="1173880"/>
            <a:ext cx="8138575" cy="2571751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rmAutofit/>
          </a:bodyPr>
          <a:lstStyle/>
          <a:p>
            <a:pPr algn="just" indent="0" lvl="0" marL="0" rtl="0">
              <a:spcBef>
                <a:spcPts val="0"/>
              </a:spcBef>
              <a:spcAft>
                <a:spcPts val="1200"/>
              </a:spcAft>
              <a:buNone/>
            </a:pPr>
            <a:r>
              <a:rPr dirty="0" lang="ru" sz="20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	Родился Маленченко Юрий Иванович 22 декабря 1961 года в городе Светловодске Кировоградской области Украинской ССР в семье председателя колхоза и учительницы младших классов.</a:t>
            </a:r>
            <a:endParaRPr dirty="0" sz="2000">
              <a:solidFill>
                <a:schemeClr val="tx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EDF2EC-98AD-EE00-CCEA-72C31D42A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" t="11"/>
          <a:stretch/>
        </p:blipFill>
        <p:spPr>
          <a:xfrm>
            <a:off x="2440192" y="2459756"/>
            <a:ext cx="4263615" cy="257175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300" spd="slow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idx="1" type="body"/>
          </p:nvPr>
        </p:nvSpPr>
        <p:spPr>
          <a:xfrm>
            <a:off x="402608" y="2266832"/>
            <a:ext cx="7986549" cy="2876668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just" indent="0" lvl="0" marL="0" rtl="0">
              <a:spcBef>
                <a:spcPts val="0"/>
              </a:spcBef>
              <a:spcAft>
                <a:spcPts val="1200"/>
              </a:spcAft>
              <a:buNone/>
            </a:pPr>
            <a:r>
              <a:rPr dirty="0" lang="ru" sz="20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	1978 год - с золотой медалью окончил среднюю школу села Павловки Светловодского района Кировоградской области. </a:t>
            </a:r>
          </a:p>
          <a:p>
            <a:pPr algn="just" indent="0" lvl="0" marL="0" rtl="0">
              <a:spcBef>
                <a:spcPts val="0"/>
              </a:spcBef>
              <a:spcAft>
                <a:spcPts val="1200"/>
              </a:spcAft>
              <a:buNone/>
            </a:pPr>
            <a:r>
              <a:rPr dirty="0" lang="ru" sz="20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	1978 год - поступил в Харьковский институт радиоэлектроники, но после первого курса оставил институт и перевелся на учебу в Харьковское высшее военное авиационное училище лётчиков, имени дважды Героя Советского Союза С.И.Грицевца, которое окончил в 1983 году.</a:t>
            </a:r>
            <a:endParaRPr dirty="0" sz="2800">
              <a:solidFill>
                <a:schemeClr val="tx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17F7F0-36CF-E244-F38E-C0351D6E23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"/>
          <a:stretch/>
        </p:blipFill>
        <p:spPr>
          <a:xfrm>
            <a:off x="300250" y="70427"/>
            <a:ext cx="3587153" cy="2196405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descr="NAZI JERMAN: August 2012" id="1026" name="Picture 2">
            <a:extLst>
              <a:ext uri="{FF2B5EF4-FFF2-40B4-BE49-F238E27FC236}">
                <a16:creationId xmlns:a16="http://schemas.microsoft.com/office/drawing/2014/main" id="{7C3DB5E4-48CB-5781-8D59-5751AE7B7082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91" y="70428"/>
            <a:ext cx="3652966" cy="2196404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300" spd="slow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idx="1" type="body"/>
          </p:nvPr>
        </p:nvSpPr>
        <p:spPr>
          <a:xfrm>
            <a:off x="362858" y="199806"/>
            <a:ext cx="8644664" cy="1627721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rmAutofit fontScale="92500"/>
          </a:bodyPr>
          <a:lstStyle/>
          <a:p>
            <a:pPr algn="just" indent="0" lvl="0" marL="0" rtl="0">
              <a:spcBef>
                <a:spcPts val="0"/>
              </a:spcBef>
              <a:spcAft>
                <a:spcPts val="1200"/>
              </a:spcAft>
              <a:buNone/>
            </a:pPr>
            <a:r>
              <a:rPr dirty="0" lang="ru" sz="24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	С </a:t>
            </a:r>
            <a:r>
              <a:rPr dirty="0" lang="ru" sz="22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декабря 1983 года служил в 684-м гвардейском истребительном авиационном полку 119-й истребительной авиационной дивизии ВВС Одесского военного округа в городе Тирасполе.</a:t>
            </a:r>
            <a:endParaRPr dirty="0" sz="2200">
              <a:solidFill>
                <a:schemeClr val="tx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B7C5F5-332B-27C6-18D4-892D2D7EDC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" l="46" r="-309" t="-1674"/>
          <a:stretch/>
        </p:blipFill>
        <p:spPr>
          <a:xfrm>
            <a:off x="4553617" y="2425739"/>
            <a:ext cx="4102358" cy="2517955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CEAD1A-2F61-F552-6392-14594A825F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" l="36" t="-1370"/>
          <a:stretch/>
        </p:blipFill>
        <p:spPr>
          <a:xfrm>
            <a:off x="488025" y="1626245"/>
            <a:ext cx="3742781" cy="2342299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300" spd="slow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idx="1" type="body"/>
          </p:nvPr>
        </p:nvSpPr>
        <p:spPr>
          <a:xfrm>
            <a:off x="4428700" y="2774974"/>
            <a:ext cx="4172712" cy="2060217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just" indent="0" lvl="0" marL="0" rtl="0">
              <a:spcBef>
                <a:spcPts val="0"/>
              </a:spcBef>
              <a:spcAft>
                <a:spcPts val="1200"/>
              </a:spcAft>
              <a:buNone/>
            </a:pPr>
            <a:r>
              <a:rPr dirty="0" lang="ru" sz="20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	С сентября 1989 по декабрь 1992 года готовился к полёту на </a:t>
            </a:r>
            <a:r>
              <a:rPr dirty="0" lang="ru" sz="2000">
                <a:solidFill>
                  <a:schemeClr val="tx1"/>
                </a:solidFill>
                <a:uFill>
                  <a:noFill/>
                </a:uFill>
                <a:latin charset="0" pitchFamily="18" typeface="Times New Roman"/>
                <a:cs charset="0" pitchFamily="18" typeface="Times New Roman"/>
              </a:rPr>
              <a:t>орбитальной станции «Мир» </a:t>
            </a:r>
            <a:r>
              <a:rPr dirty="0" lang="ru" sz="20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в составе группы космонавтов-испытателей.</a:t>
            </a:r>
            <a:endParaRPr dirty="0" sz="2000">
              <a:solidFill>
                <a:schemeClr val="tx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7F1106-079C-730C-6153-483BD219E5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"/>
          <a:stretch/>
        </p:blipFill>
        <p:spPr>
          <a:xfrm>
            <a:off x="4775203" y="154647"/>
            <a:ext cx="4005102" cy="2476438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799FB3-5F79-8FC7-F9C9-B48FA495C9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"/>
          <a:stretch/>
        </p:blipFill>
        <p:spPr>
          <a:xfrm>
            <a:off x="424833" y="2550167"/>
            <a:ext cx="3744280" cy="2285024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F16A14-CB3B-47F6-90DB-06C82C0A257A}"/>
              </a:ext>
            </a:extLst>
          </p:cNvPr>
          <p:cNvSpPr txBox="1"/>
          <p:nvPr/>
        </p:nvSpPr>
        <p:spPr>
          <a:xfrm>
            <a:off x="246473" y="154647"/>
            <a:ext cx="374428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indent="0" lvl="0" marL="0" rtl="0">
              <a:spcBef>
                <a:spcPts val="0"/>
              </a:spcBef>
              <a:spcAft>
                <a:spcPts val="1200"/>
              </a:spcAft>
              <a:buNone/>
            </a:pPr>
            <a:r>
              <a:rPr dirty="0" lang="ru" sz="20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	1987 год - зачислен в отряд космонавтов решением межведомственной комиссии.</a:t>
            </a:r>
          </a:p>
          <a:p>
            <a:pPr algn="just" indent="0" lvl="0" marL="0" rtl="0">
              <a:spcBef>
                <a:spcPts val="0"/>
              </a:spcBef>
              <a:spcAft>
                <a:spcPts val="1200"/>
              </a:spcAft>
              <a:buNone/>
            </a:pPr>
            <a:r>
              <a:rPr dirty="0" lang="ru" sz="20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 С декабря 1987 по июль 1989 года проходил общекосмическую подготовку.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300" spd="slow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idx="1" type="body"/>
          </p:nvPr>
        </p:nvSpPr>
        <p:spPr>
          <a:xfrm>
            <a:off x="3903260" y="313898"/>
            <a:ext cx="4929040" cy="4652181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rmAutofit/>
          </a:bodyPr>
          <a:lstStyle/>
          <a:p>
            <a:pPr algn="just" indent="0" lvl="0" marL="0" rtl="0">
              <a:spcBef>
                <a:spcPts val="0"/>
              </a:spcBef>
              <a:spcAft>
                <a:spcPts val="1200"/>
              </a:spcAft>
              <a:buNone/>
            </a:pPr>
            <a:r>
              <a:rPr dirty="0" lang="ru" sz="20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	В 1990—1993 годах заочно обучался в Военно-воздушной инженерной </a:t>
            </a:r>
            <a:r>
              <a:rPr dirty="0" lang="ru" sz="2000">
                <a:solidFill>
                  <a:schemeClr val="tx1"/>
                </a:solidFill>
                <a:uFill>
                  <a:noFill/>
                </a:uFill>
                <a:latin charset="0" pitchFamily="18" typeface="Times New Roman"/>
                <a:cs charset="0" pitchFamily="18" typeface="Times New Roman"/>
              </a:rPr>
              <a:t>академии имени Н.Е.Жуковского</a:t>
            </a:r>
            <a:r>
              <a:rPr dirty="0" lang="ru" sz="20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 на факультете руководящего инженерного состава по специальности «Инженерная оперативно-тактическая, летательные аппараты». </a:t>
            </a:r>
          </a:p>
          <a:p>
            <a:pPr algn="just" indent="0" lvl="0" marL="0" rtl="0">
              <a:spcBef>
                <a:spcPts val="0"/>
              </a:spcBef>
              <a:spcAft>
                <a:spcPts val="1200"/>
              </a:spcAft>
              <a:buNone/>
            </a:pPr>
            <a:r>
              <a:rPr dirty="0" lang="ru" sz="20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	С января по июль 1993 года проходил подготовку в качестве командира резервного экипажа по программе 14-й экспедиции на ОК «Мир».</a:t>
            </a:r>
            <a:endParaRPr dirty="0" sz="2000">
              <a:solidFill>
                <a:schemeClr val="tx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60FA97-0ACB-0984-0530-CBC5CF432B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" r="13"/>
          <a:stretch/>
        </p:blipFill>
        <p:spPr>
          <a:xfrm>
            <a:off x="311700" y="597590"/>
            <a:ext cx="3289187" cy="3619568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300" spd="slow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idx="1" type="body"/>
          </p:nvPr>
        </p:nvSpPr>
        <p:spPr>
          <a:xfrm>
            <a:off x="2913797" y="315489"/>
            <a:ext cx="5764017" cy="209842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just" indent="0" lvl="0" marL="0" rtl="0">
              <a:spcBef>
                <a:spcPts val="0"/>
              </a:spcBef>
              <a:spcAft>
                <a:spcPts val="1200"/>
              </a:spcAft>
              <a:buNone/>
            </a:pPr>
            <a:r>
              <a:rPr dirty="0" lang="ru" sz="20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	С августа по декабрь 1993 года прошел подготовку к полёту в качестве командира дублирующего экипажа по программе 15-й экспедиции на «Мир». </a:t>
            </a:r>
          </a:p>
          <a:p>
            <a:pPr algn="just" indent="0" lvl="0" marL="0" rtl="0">
              <a:spcBef>
                <a:spcPts val="0"/>
              </a:spcBef>
              <a:spcAft>
                <a:spcPts val="1200"/>
              </a:spcAft>
              <a:buNone/>
            </a:pPr>
            <a:r>
              <a:rPr dirty="0" lang="ru" sz="20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	</a:t>
            </a:r>
            <a:endParaRPr dirty="0" sz="2000">
              <a:solidFill>
                <a:schemeClr val="tx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9925" y="2413909"/>
            <a:ext cx="3442284" cy="2335511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88E456-C2F4-716C-1A83-85C838D68E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" r="1" t="-1029"/>
          <a:stretch/>
        </p:blipFill>
        <p:spPr>
          <a:xfrm>
            <a:off x="330448" y="135812"/>
            <a:ext cx="2076210" cy="2278097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C1CB3C-FA1C-0981-DAF7-0DEBD56CFFE1}"/>
              </a:ext>
            </a:extLst>
          </p:cNvPr>
          <p:cNvSpPr txBox="1"/>
          <p:nvPr/>
        </p:nvSpPr>
        <p:spPr>
          <a:xfrm>
            <a:off x="511791" y="2817421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 lang="ru" sz="20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В январе — июне 1994 года проходил подготовку к полёту в качестве командира основного экипажа по программе 16-й экспедиции на «Мир».</a:t>
            </a:r>
            <a:endParaRPr dirty="0" lang="ru-RU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300" spd="slow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idx="1" type="body"/>
          </p:nvPr>
        </p:nvSpPr>
        <p:spPr>
          <a:xfrm>
            <a:off x="1910118" y="0"/>
            <a:ext cx="6462783" cy="2411936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rmAutofit/>
          </a:bodyPr>
          <a:lstStyle/>
          <a:p>
            <a:pPr algn="just" indent="0" lvl="0" marL="0" rtl="0">
              <a:spcBef>
                <a:spcPts val="0"/>
              </a:spcBef>
              <a:spcAft>
                <a:spcPts val="1200"/>
              </a:spcAft>
              <a:buNone/>
            </a:pPr>
            <a:r>
              <a:rPr dirty="0" lang="ru" sz="20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С 1 июля по 4 ноября 1994 года совершил свой первый полёт в качестве командира ТК «Союз ТМ-19» и ОК «Мир» по программе ЭО-16, вместе с Талгатом Мусабаевым. Продолжительность полёта — 125 суток 22 часа 53 минуты 36 секунд.</a:t>
            </a:r>
            <a:endParaRPr dirty="0" sz="2000">
              <a:solidFill>
                <a:schemeClr val="tx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9" y="131668"/>
            <a:ext cx="1418514" cy="141851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2BB0A6-21C6-4767-EB47-70256204A2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" r="49" t="55"/>
          <a:stretch/>
        </p:blipFill>
        <p:spPr>
          <a:xfrm>
            <a:off x="618984" y="2439536"/>
            <a:ext cx="3383508" cy="2307565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838E40-3ABC-4C5A-25CC-FBB4B0A95E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" r="2"/>
          <a:stretch/>
        </p:blipFill>
        <p:spPr>
          <a:xfrm>
            <a:off x="5141509" y="1630905"/>
            <a:ext cx="3383508" cy="2461715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300" spd="slow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854</Words>
  <Application>Microsoft Office PowerPoint</Application>
  <PresentationFormat>Экран (16:9)</PresentationFormat>
  <Paragraphs>35</Paragraphs>
  <Slides>20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Simple Light</vt:lpstr>
      <vt:lpstr>Название номинации «Лучшая презентация» (история и биография)- «Космические дали Маленченко Юрия Ивановича» Название коллектива «Альтаир»  Руководители: Воронова С.В. и Львова Л.Н. Название образовательного учреждения:  ОП «Стахановский педагогический  колледж ЛГПУ» </vt:lpstr>
      <vt:lpstr>Маленченко  Юрий Иванович</vt:lpstr>
      <vt:lpstr>Вехи биографии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В августе 1998 года назначен в экипаж шаттла STS-96.  С октября 1998 по сентябрь 2000 года прошёл подготовку к космическому полёту на шаттле в Космическом центре имени Джонсона (НАСА).</vt:lpstr>
      <vt:lpstr>     С 24 апреля по 28 октября 2003 года совершил свой третий полёт в качестве командира экипажа 7-й основной экспедиции МКС и корабля «Союз ТМА-2», вместе с Эдвардом Лу.  Продолжительность полёта — 184 суток 22 часа 46 минут 28 секунд. </vt:lpstr>
      <vt:lpstr>В июле 2009 года в звании полковника уволен в запас и отчислен из отряда космонавтов ЦПК имени Юрия Алексеевича Гагарина.  В феврале 2010 года зачислен в гражданский отряд космонавтов ФГУ «ЦПК имени Юрия Алексеевича Гагарина» на должность инструктора- космонавта-испытателя.  </vt:lpstr>
      <vt:lpstr>  15 июля 2012 года отправился в пятый полёт в качестве бортинженера экспедиций МКС-32 и МКС-33.  Стартовал на корабле «Союз ТМА-05М» в качестве командира корабля.    Приземлился 19 ноября 2012 года. </vt:lpstr>
      <vt:lpstr> 5 декабря 2015 года отправился в шестой полёт. Стартовал на корабле «Союз ТМА-19М» в качестве командира корабля. Приземлился 18 июня 2016 года. Продолжительность пребывания на орбите экипажа экспедиции МКС-46/47 составила 186 суток. </vt:lpstr>
      <vt:lpstr>2 сентября 2016 года  приказом начальника ЦПК освобождён от должности инструктора-космонавта-испытателя 1-го класса и назначен начальником 1-го управления ЦПК. </vt:lpstr>
      <vt:lpstr>Награды</vt:lpstr>
      <vt:lpstr>Презентация PowerPoint</vt:lpstr>
      <vt:lpstr>Презентация PowerPoint</vt:lpstr>
      <vt:lpstr>Презентация PowerPoint</vt:lpstr>
      <vt:lpstr>Спасибо за внимание!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22</cp:revision>
  <dcterms:modified xsi:type="dcterms:W3CDTF">2023-04-21T09:52:19Z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1048837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